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eague Spartan" charset="1" panose="00000800000000000000"/>
      <p:regular r:id="rId23"/>
    </p:embeddedFont>
    <p:embeddedFont>
      <p:font typeface="PT Serif Bold" charset="1" panose="020A0703040505020204"/>
      <p:regular r:id="rId24"/>
    </p:embeddedFont>
    <p:embeddedFont>
      <p:font typeface="PT Serif" charset="1" panose="020A0603040505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45550"/>
            <a:ext cx="19707998" cy="7412750"/>
            <a:chOff x="0" y="0"/>
            <a:chExt cx="5190584" cy="1952329"/>
          </a:xfrm>
        </p:grpSpPr>
        <p:sp>
          <p:nvSpPr>
            <p:cNvPr name="Freeform 4" id="4"/>
            <p:cNvSpPr/>
            <p:nvPr/>
          </p:nvSpPr>
          <p:spPr>
            <a:xfrm flipH="false" flipV="false" rot="0">
              <a:off x="0" y="0"/>
              <a:ext cx="5190584" cy="1952329"/>
            </a:xfrm>
            <a:custGeom>
              <a:avLst/>
              <a:gdLst/>
              <a:ahLst/>
              <a:cxnLst/>
              <a:rect r="r" b="b" t="t" l="l"/>
              <a:pathLst>
                <a:path h="1952329" w="5190584">
                  <a:moveTo>
                    <a:pt x="20034" y="0"/>
                  </a:moveTo>
                  <a:lnTo>
                    <a:pt x="5170550" y="0"/>
                  </a:lnTo>
                  <a:cubicBezTo>
                    <a:pt x="5175863" y="0"/>
                    <a:pt x="5180959" y="2111"/>
                    <a:pt x="5184716" y="5868"/>
                  </a:cubicBezTo>
                  <a:cubicBezTo>
                    <a:pt x="5188473" y="9625"/>
                    <a:pt x="5190584" y="14721"/>
                    <a:pt x="5190584" y="20034"/>
                  </a:cubicBezTo>
                  <a:lnTo>
                    <a:pt x="5190584" y="1932295"/>
                  </a:lnTo>
                  <a:cubicBezTo>
                    <a:pt x="5190584" y="1937608"/>
                    <a:pt x="5188473" y="1942704"/>
                    <a:pt x="5184716" y="1946461"/>
                  </a:cubicBezTo>
                  <a:cubicBezTo>
                    <a:pt x="5180959" y="1950218"/>
                    <a:pt x="5175863" y="1952329"/>
                    <a:pt x="5170550" y="1952329"/>
                  </a:cubicBezTo>
                  <a:lnTo>
                    <a:pt x="20034" y="1952329"/>
                  </a:lnTo>
                  <a:cubicBezTo>
                    <a:pt x="14721" y="1952329"/>
                    <a:pt x="9625" y="1950218"/>
                    <a:pt x="5868" y="1946461"/>
                  </a:cubicBezTo>
                  <a:cubicBezTo>
                    <a:pt x="2111" y="1942704"/>
                    <a:pt x="0" y="1937608"/>
                    <a:pt x="0" y="1932295"/>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199995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563675" y="6331376"/>
            <a:ext cx="5771569" cy="1202527"/>
            <a:chOff x="0" y="0"/>
            <a:chExt cx="3040168" cy="633430"/>
          </a:xfrm>
        </p:grpSpPr>
        <p:sp>
          <p:nvSpPr>
            <p:cNvPr name="Freeform 7" id="7"/>
            <p:cNvSpPr/>
            <p:nvPr/>
          </p:nvSpPr>
          <p:spPr>
            <a:xfrm flipH="false" flipV="false" rot="0">
              <a:off x="0" y="0"/>
              <a:ext cx="3040168" cy="633430"/>
            </a:xfrm>
            <a:custGeom>
              <a:avLst/>
              <a:gdLst/>
              <a:ahLst/>
              <a:cxnLst/>
              <a:rect r="r" b="b" t="t" l="l"/>
              <a:pathLst>
                <a:path h="633430" w="3040168">
                  <a:moveTo>
                    <a:pt x="68411" y="0"/>
                  </a:moveTo>
                  <a:lnTo>
                    <a:pt x="2971758" y="0"/>
                  </a:lnTo>
                  <a:cubicBezTo>
                    <a:pt x="3009540" y="0"/>
                    <a:pt x="3040168" y="30629"/>
                    <a:pt x="3040168" y="68411"/>
                  </a:cubicBezTo>
                  <a:lnTo>
                    <a:pt x="3040168" y="565019"/>
                  </a:lnTo>
                  <a:cubicBezTo>
                    <a:pt x="3040168" y="602801"/>
                    <a:pt x="3009540" y="633430"/>
                    <a:pt x="2971758" y="633430"/>
                  </a:cubicBezTo>
                  <a:lnTo>
                    <a:pt x="68411" y="633430"/>
                  </a:lnTo>
                  <a:cubicBezTo>
                    <a:pt x="30629" y="633430"/>
                    <a:pt x="0" y="602801"/>
                    <a:pt x="0" y="565019"/>
                  </a:cubicBezTo>
                  <a:lnTo>
                    <a:pt x="0" y="68411"/>
                  </a:lnTo>
                  <a:cubicBezTo>
                    <a:pt x="0" y="30629"/>
                    <a:pt x="30629" y="0"/>
                    <a:pt x="68411" y="0"/>
                  </a:cubicBezTo>
                  <a:close/>
                </a:path>
              </a:pathLst>
            </a:custGeom>
            <a:solidFill>
              <a:srgbClr val="FFFFFF"/>
            </a:solidFill>
          </p:spPr>
        </p:sp>
        <p:sp>
          <p:nvSpPr>
            <p:cNvPr name="TextBox 8" id="8"/>
            <p:cNvSpPr txBox="true"/>
            <p:nvPr/>
          </p:nvSpPr>
          <p:spPr>
            <a:xfrm>
              <a:off x="0" y="-47625"/>
              <a:ext cx="3040168" cy="68105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2571885"/>
            <a:ext cx="7606748" cy="5771620"/>
          </a:xfrm>
          <a:custGeom>
            <a:avLst/>
            <a:gdLst/>
            <a:ahLst/>
            <a:cxnLst/>
            <a:rect r="r" b="b" t="t" l="l"/>
            <a:pathLst>
              <a:path h="5771620" w="7606748">
                <a:moveTo>
                  <a:pt x="0" y="0"/>
                </a:moveTo>
                <a:lnTo>
                  <a:pt x="7606748" y="0"/>
                </a:lnTo>
                <a:lnTo>
                  <a:pt x="7606748" y="5771620"/>
                </a:lnTo>
                <a:lnTo>
                  <a:pt x="0" y="5771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9479298" y="3370372"/>
            <a:ext cx="8489995" cy="2943225"/>
          </a:xfrm>
          <a:prstGeom prst="rect">
            <a:avLst/>
          </a:prstGeom>
        </p:spPr>
        <p:txBody>
          <a:bodyPr anchor="t" rtlCol="false" tIns="0" lIns="0" bIns="0" rIns="0">
            <a:spAutoFit/>
          </a:bodyPr>
          <a:lstStyle/>
          <a:p>
            <a:pPr algn="ctr" marL="0" indent="0" lvl="0">
              <a:lnSpc>
                <a:spcPts val="7781"/>
              </a:lnSpc>
            </a:pPr>
            <a:r>
              <a:rPr lang="en-US" sz="6484">
                <a:solidFill>
                  <a:srgbClr val="000000"/>
                </a:solidFill>
                <a:latin typeface="League Spartan"/>
                <a:ea typeface="League Spartan"/>
                <a:cs typeface="League Spartan"/>
                <a:sym typeface="League Spartan"/>
              </a:rPr>
              <a:t>IDENTITY, CULTURE, AND SOCIAL HARMONY</a:t>
            </a:r>
          </a:p>
        </p:txBody>
      </p:sp>
      <p:sp>
        <p:nvSpPr>
          <p:cNvPr name="TextBox 11" id="11"/>
          <p:cNvSpPr txBox="true"/>
          <p:nvPr/>
        </p:nvSpPr>
        <p:spPr>
          <a:xfrm rot="0">
            <a:off x="11113346" y="6594503"/>
            <a:ext cx="5221898" cy="676275"/>
          </a:xfrm>
          <a:prstGeom prst="rect">
            <a:avLst/>
          </a:prstGeom>
        </p:spPr>
        <p:txBody>
          <a:bodyPr anchor="t" rtlCol="false" tIns="0" lIns="0" bIns="0" rIns="0">
            <a:spAutoFit/>
          </a:bodyPr>
          <a:lstStyle/>
          <a:p>
            <a:pPr algn="ctr" marL="0" indent="0" lvl="0">
              <a:lnSpc>
                <a:spcPts val="5383"/>
              </a:lnSpc>
            </a:pPr>
            <a:r>
              <a:rPr lang="en-US" b="true" sz="4486">
                <a:solidFill>
                  <a:srgbClr val="000000"/>
                </a:solidFill>
                <a:latin typeface="PT Serif Bold"/>
                <a:ea typeface="PT Serif Bold"/>
                <a:cs typeface="PT Serif Bold"/>
                <a:sym typeface="PT Serif Bold"/>
              </a:rPr>
              <a:t>Ayesha Ishtiaq</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44785" y="2788029"/>
            <a:ext cx="8151056" cy="7498971"/>
          </a:xfrm>
          <a:custGeom>
            <a:avLst/>
            <a:gdLst/>
            <a:ahLst/>
            <a:cxnLst/>
            <a:rect r="r" b="b" t="t" l="l"/>
            <a:pathLst>
              <a:path h="7498971" w="8151056">
                <a:moveTo>
                  <a:pt x="0" y="0"/>
                </a:moveTo>
                <a:lnTo>
                  <a:pt x="8151056" y="0"/>
                </a:lnTo>
                <a:lnTo>
                  <a:pt x="8151056" y="7498971"/>
                </a:lnTo>
                <a:lnTo>
                  <a:pt x="0" y="7498971"/>
                </a:lnTo>
                <a:lnTo>
                  <a:pt x="0" y="0"/>
                </a:lnTo>
                <a:close/>
              </a:path>
            </a:pathLst>
          </a:custGeom>
          <a:blipFill>
            <a:blip r:embed="rId3"/>
            <a:stretch>
              <a:fillRect l="0" t="0" r="0" b="0"/>
            </a:stretch>
          </a:blipFill>
        </p:spPr>
      </p:sp>
      <p:sp>
        <p:nvSpPr>
          <p:cNvPr name="TextBox 7" id="7"/>
          <p:cNvSpPr txBox="true"/>
          <p:nvPr/>
        </p:nvSpPr>
        <p:spPr>
          <a:xfrm rot="0">
            <a:off x="8956960" y="3062734"/>
            <a:ext cx="9144000" cy="5143500"/>
          </a:xfrm>
          <a:prstGeom prst="rect">
            <a:avLst/>
          </a:prstGeom>
        </p:spPr>
        <p:txBody>
          <a:bodyPr anchor="t" rtlCol="false" tIns="0" lIns="0" bIns="0" rIns="0">
            <a:spAutoFit/>
          </a:bodyPr>
          <a:lstStyle/>
          <a:p>
            <a:pPr algn="l">
              <a:lnSpc>
                <a:spcPts val="4079"/>
              </a:lnSpc>
            </a:pPr>
            <a:r>
              <a:rPr lang="en-US" sz="3399">
                <a:solidFill>
                  <a:srgbClr val="000000"/>
                </a:solidFill>
                <a:latin typeface="PT Serif"/>
                <a:ea typeface="PT Serif"/>
                <a:cs typeface="PT Serif"/>
                <a:sym typeface="PT Serif"/>
              </a:rPr>
              <a:t>•Clothing: Fashion, traditional attire, and uniforms.</a:t>
            </a:r>
          </a:p>
          <a:p>
            <a:pPr algn="l">
              <a:lnSpc>
                <a:spcPts val="4079"/>
              </a:lnSpc>
            </a:pPr>
            <a:r>
              <a:rPr lang="en-US" sz="3399">
                <a:solidFill>
                  <a:srgbClr val="000000"/>
                </a:solidFill>
                <a:latin typeface="PT Serif"/>
                <a:ea typeface="PT Serif"/>
                <a:cs typeface="PT Serif"/>
                <a:sym typeface="PT Serif"/>
              </a:rPr>
              <a:t>•Food and Cuisine: Specific dishes or methods of preparing food that are unique to a culture</a:t>
            </a:r>
          </a:p>
          <a:p>
            <a:pPr algn="l">
              <a:lnSpc>
                <a:spcPts val="4079"/>
              </a:lnSpc>
            </a:pPr>
            <a:r>
              <a:rPr lang="en-US" sz="3399">
                <a:solidFill>
                  <a:srgbClr val="000000"/>
                </a:solidFill>
                <a:latin typeface="PT Serif"/>
                <a:ea typeface="PT Serif"/>
                <a:cs typeface="PT Serif"/>
                <a:sym typeface="PT Serif"/>
              </a:rPr>
              <a:t>•Non- Material culture</a:t>
            </a:r>
          </a:p>
          <a:p>
            <a:pPr algn="l">
              <a:lnSpc>
                <a:spcPts val="4079"/>
              </a:lnSpc>
              <a:spcBef>
                <a:spcPct val="0"/>
              </a:spcBef>
            </a:pPr>
            <a:r>
              <a:rPr lang="en-US" sz="3399">
                <a:solidFill>
                  <a:srgbClr val="000000"/>
                </a:solidFill>
                <a:latin typeface="PT Serif"/>
                <a:ea typeface="PT Serif"/>
                <a:cs typeface="PT Serif"/>
                <a:sym typeface="PT Serif"/>
              </a:rPr>
              <a:t>•Non-material culture refers to the intangible elements of culture that include ideas, beliefs, values, norms, language, and customs that influence how people live and interact with each other.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1975356" y="2158731"/>
            <a:ext cx="5969537" cy="5969537"/>
          </a:xfrm>
          <a:prstGeom prst="rect">
            <a:avLst/>
          </a:prstGeom>
        </p:spPr>
      </p:pic>
      <p:sp>
        <p:nvSpPr>
          <p:cNvPr name="TextBox 7" id="7"/>
          <p:cNvSpPr txBox="true"/>
          <p:nvPr/>
        </p:nvSpPr>
        <p:spPr>
          <a:xfrm rot="0">
            <a:off x="789561" y="2850148"/>
            <a:ext cx="11185795" cy="5143500"/>
          </a:xfrm>
          <a:prstGeom prst="rect">
            <a:avLst/>
          </a:prstGeom>
        </p:spPr>
        <p:txBody>
          <a:bodyPr anchor="t" rtlCol="false" tIns="0" lIns="0" bIns="0" rIns="0">
            <a:spAutoFit/>
          </a:bodyPr>
          <a:lstStyle/>
          <a:p>
            <a:pPr algn="l">
              <a:lnSpc>
                <a:spcPts val="4079"/>
              </a:lnSpc>
            </a:pPr>
            <a:r>
              <a:rPr lang="en-US" sz="3399">
                <a:solidFill>
                  <a:srgbClr val="000000"/>
                </a:solidFill>
                <a:latin typeface="PT Serif"/>
                <a:ea typeface="PT Serif"/>
                <a:cs typeface="PT Serif"/>
                <a:sym typeface="PT Serif"/>
              </a:rPr>
              <a:t>•Beliefs and Values: Ideas about right and wrong, religious beliefs, and moral standards.</a:t>
            </a:r>
          </a:p>
          <a:p>
            <a:pPr algn="l">
              <a:lnSpc>
                <a:spcPts val="4079"/>
              </a:lnSpc>
            </a:pPr>
            <a:r>
              <a:rPr lang="en-US" sz="3399">
                <a:solidFill>
                  <a:srgbClr val="000000"/>
                </a:solidFill>
                <a:latin typeface="PT Serif"/>
                <a:ea typeface="PT Serif"/>
                <a:cs typeface="PT Serif"/>
                <a:sym typeface="PT Serif"/>
              </a:rPr>
              <a:t>•Language: Communication methods and systems that allow people to share ideas.</a:t>
            </a:r>
          </a:p>
          <a:p>
            <a:pPr algn="l">
              <a:lnSpc>
                <a:spcPts val="4079"/>
              </a:lnSpc>
            </a:pPr>
            <a:r>
              <a:rPr lang="en-US" sz="3399">
                <a:solidFill>
                  <a:srgbClr val="000000"/>
                </a:solidFill>
                <a:latin typeface="PT Serif"/>
                <a:ea typeface="PT Serif"/>
                <a:cs typeface="PT Serif"/>
                <a:sym typeface="PT Serif"/>
              </a:rPr>
              <a:t>•Norms: Rules and expectations that guide behavior in society.</a:t>
            </a:r>
          </a:p>
          <a:p>
            <a:pPr algn="l">
              <a:lnSpc>
                <a:spcPts val="4079"/>
              </a:lnSpc>
            </a:pPr>
            <a:r>
              <a:rPr lang="en-US" sz="3399">
                <a:solidFill>
                  <a:srgbClr val="000000"/>
                </a:solidFill>
                <a:latin typeface="PT Serif"/>
                <a:ea typeface="PT Serif"/>
                <a:cs typeface="PT Serif"/>
                <a:sym typeface="PT Serif"/>
              </a:rPr>
              <a:t>•Symbols: Gestures, signs, objects, or words that represent something specific (e.g., the peace sign).</a:t>
            </a:r>
          </a:p>
          <a:p>
            <a:pPr algn="l">
              <a:lnSpc>
                <a:spcPts val="4079"/>
              </a:lnSpc>
              <a:spcBef>
                <a:spcPct val="0"/>
              </a:spcBef>
            </a:pPr>
            <a:r>
              <a:rPr lang="en-US" sz="3399">
                <a:solidFill>
                  <a:srgbClr val="000000"/>
                </a:solidFill>
                <a:latin typeface="PT Serif"/>
                <a:ea typeface="PT Serif"/>
                <a:cs typeface="PT Serif"/>
                <a:sym typeface="PT Serif"/>
              </a:rPr>
              <a:t>•Social Institutions: Structures like education systems, family, government, and religion.</a:t>
            </a:r>
          </a:p>
        </p:txBody>
      </p:sp>
      <p:sp>
        <p:nvSpPr>
          <p:cNvPr name="TextBox 8" id="8"/>
          <p:cNvSpPr txBox="true"/>
          <p:nvPr/>
        </p:nvSpPr>
        <p:spPr>
          <a:xfrm rot="0">
            <a:off x="259802" y="1829656"/>
            <a:ext cx="9938490" cy="1020492"/>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EXAMPLES INCLUDE: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0734" y="3833419"/>
            <a:ext cx="11185795" cy="5143500"/>
          </a:xfrm>
          <a:prstGeom prst="rect">
            <a:avLst/>
          </a:prstGeom>
        </p:spPr>
        <p:txBody>
          <a:bodyPr anchor="t" rtlCol="false" tIns="0" lIns="0" bIns="0" rIns="0">
            <a:spAutoFit/>
          </a:bodyPr>
          <a:lstStyle/>
          <a:p>
            <a:pPr algn="l">
              <a:lnSpc>
                <a:spcPts val="4079"/>
              </a:lnSpc>
            </a:pPr>
            <a:r>
              <a:rPr lang="en-US" sz="3399" b="true">
                <a:solidFill>
                  <a:srgbClr val="000000"/>
                </a:solidFill>
                <a:latin typeface="PT Serif Bold"/>
                <a:ea typeface="PT Serif Bold"/>
                <a:cs typeface="PT Serif Bold"/>
                <a:sym typeface="PT Serif Bold"/>
              </a:rPr>
              <a:t>Ethnocentrism</a:t>
            </a:r>
          </a:p>
          <a:p>
            <a:pPr algn="l">
              <a:lnSpc>
                <a:spcPts val="4079"/>
              </a:lnSpc>
            </a:pPr>
            <a:r>
              <a:rPr lang="en-US" sz="3399">
                <a:solidFill>
                  <a:srgbClr val="000000"/>
                </a:solidFill>
                <a:latin typeface="PT Serif"/>
                <a:ea typeface="PT Serif"/>
                <a:cs typeface="PT Serif"/>
                <a:sym typeface="PT Serif"/>
              </a:rPr>
              <a:t>•Ethnocentrism is the belief that one’s own culture or ethnic group is superior to others. People who take an ethnocentric approach often judge other cultures based on the standards, values, and customs of their own.</a:t>
            </a:r>
          </a:p>
          <a:p>
            <a:pPr algn="l">
              <a:lnSpc>
                <a:spcPts val="4079"/>
              </a:lnSpc>
            </a:pPr>
            <a:r>
              <a:rPr lang="en-US" sz="3399">
                <a:solidFill>
                  <a:srgbClr val="000000"/>
                </a:solidFill>
                <a:latin typeface="PT Serif"/>
                <a:ea typeface="PT Serif"/>
                <a:cs typeface="PT Serif"/>
                <a:sym typeface="PT Serif"/>
              </a:rPr>
              <a:t>•</a:t>
            </a:r>
            <a:r>
              <a:rPr lang="en-US" sz="3399" b="true">
                <a:solidFill>
                  <a:srgbClr val="000000"/>
                </a:solidFill>
                <a:latin typeface="PT Serif Bold"/>
                <a:ea typeface="PT Serif Bold"/>
                <a:cs typeface="PT Serif Bold"/>
                <a:sym typeface="PT Serif Bold"/>
              </a:rPr>
              <a:t>Example</a:t>
            </a:r>
            <a:r>
              <a:rPr lang="en-US" sz="3399">
                <a:solidFill>
                  <a:srgbClr val="000000"/>
                </a:solidFill>
                <a:latin typeface="PT Serif"/>
                <a:ea typeface="PT Serif"/>
                <a:cs typeface="PT Serif"/>
                <a:sym typeface="PT Serif"/>
              </a:rPr>
              <a:t>:</a:t>
            </a:r>
          </a:p>
          <a:p>
            <a:pPr algn="l">
              <a:lnSpc>
                <a:spcPts val="4079"/>
              </a:lnSpc>
              <a:spcBef>
                <a:spcPct val="0"/>
              </a:spcBef>
            </a:pPr>
            <a:r>
              <a:rPr lang="en-US" sz="3399">
                <a:solidFill>
                  <a:srgbClr val="000000"/>
                </a:solidFill>
                <a:latin typeface="PT Serif"/>
                <a:ea typeface="PT Serif"/>
                <a:cs typeface="PT Serif"/>
                <a:sym typeface="PT Serif"/>
              </a:rPr>
              <a:t>• A person from a Western society might view traditional practices in non-Western cultures as "backward" or "primitive" because they are different from their own way of life.</a:t>
            </a:r>
          </a:p>
        </p:txBody>
      </p:sp>
      <p:sp>
        <p:nvSpPr>
          <p:cNvPr name="Freeform 7" id="7"/>
          <p:cNvSpPr/>
          <p:nvPr/>
        </p:nvSpPr>
        <p:spPr>
          <a:xfrm flipH="false" flipV="false" rot="0">
            <a:off x="12625979" y="3833419"/>
            <a:ext cx="5350289" cy="5424881"/>
          </a:xfrm>
          <a:custGeom>
            <a:avLst/>
            <a:gdLst/>
            <a:ahLst/>
            <a:cxnLst/>
            <a:rect r="r" b="b" t="t" l="l"/>
            <a:pathLst>
              <a:path h="5424881" w="5350289">
                <a:moveTo>
                  <a:pt x="0" y="0"/>
                </a:moveTo>
                <a:lnTo>
                  <a:pt x="5350288" y="0"/>
                </a:lnTo>
                <a:lnTo>
                  <a:pt x="5350288" y="5424881"/>
                </a:lnTo>
                <a:lnTo>
                  <a:pt x="0" y="5424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0" y="1792435"/>
            <a:ext cx="14302749" cy="2040985"/>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TWO CONTRASTING APPROACHES IN CULTURE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0734" y="3571875"/>
            <a:ext cx="11185795" cy="5657850"/>
          </a:xfrm>
          <a:prstGeom prst="rect">
            <a:avLst/>
          </a:prstGeom>
        </p:spPr>
        <p:txBody>
          <a:bodyPr anchor="t" rtlCol="false" tIns="0" lIns="0" bIns="0" rIns="0">
            <a:spAutoFit/>
          </a:bodyPr>
          <a:lstStyle/>
          <a:p>
            <a:pPr algn="l">
              <a:lnSpc>
                <a:spcPts val="4079"/>
              </a:lnSpc>
            </a:pPr>
            <a:r>
              <a:rPr lang="en-US" sz="3399" b="true">
                <a:solidFill>
                  <a:srgbClr val="000000"/>
                </a:solidFill>
                <a:latin typeface="PT Serif Bold"/>
                <a:ea typeface="PT Serif Bold"/>
                <a:cs typeface="PT Serif Bold"/>
                <a:sym typeface="PT Serif Bold"/>
              </a:rPr>
              <a:t>Cultural Relativism</a:t>
            </a:r>
          </a:p>
          <a:p>
            <a:pPr algn="l">
              <a:lnSpc>
                <a:spcPts val="4079"/>
              </a:lnSpc>
            </a:pPr>
            <a:r>
              <a:rPr lang="en-US" sz="3399">
                <a:solidFill>
                  <a:srgbClr val="000000"/>
                </a:solidFill>
                <a:latin typeface="PT Serif"/>
                <a:ea typeface="PT Serif"/>
                <a:cs typeface="PT Serif"/>
                <a:sym typeface="PT Serif"/>
              </a:rPr>
              <a:t>•Cultural relativism is the idea that a person's beliefs, values, and practices should be understood based on that person's own culture, rather than judged against the criteria of another culture.</a:t>
            </a:r>
          </a:p>
          <a:p>
            <a:pPr algn="l">
              <a:lnSpc>
                <a:spcPts val="4079"/>
              </a:lnSpc>
            </a:pPr>
            <a:r>
              <a:rPr lang="en-US" sz="3399">
                <a:solidFill>
                  <a:srgbClr val="000000"/>
                </a:solidFill>
                <a:latin typeface="PT Serif"/>
                <a:ea typeface="PT Serif"/>
                <a:cs typeface="PT Serif"/>
                <a:sym typeface="PT Serif"/>
              </a:rPr>
              <a:t>•Example: </a:t>
            </a:r>
          </a:p>
          <a:p>
            <a:pPr algn="l">
              <a:lnSpc>
                <a:spcPts val="4079"/>
              </a:lnSpc>
              <a:spcBef>
                <a:spcPct val="0"/>
              </a:spcBef>
            </a:pPr>
            <a:r>
              <a:rPr lang="en-US" sz="3399">
                <a:solidFill>
                  <a:srgbClr val="000000"/>
                </a:solidFill>
                <a:latin typeface="PT Serif"/>
                <a:ea typeface="PT Serif"/>
                <a:cs typeface="PT Serif"/>
                <a:sym typeface="PT Serif"/>
              </a:rPr>
              <a:t>•A cultural relativist would approach practices like arranged marriages in certain cultures by trying to understand the social, historical, and cultural reasons behind the practice instead of judging it from an outsider's perspective.</a:t>
            </a:r>
          </a:p>
        </p:txBody>
      </p:sp>
      <p:sp>
        <p:nvSpPr>
          <p:cNvPr name="Freeform 7" id="7"/>
          <p:cNvSpPr/>
          <p:nvPr/>
        </p:nvSpPr>
        <p:spPr>
          <a:xfrm flipH="false" flipV="false" rot="0">
            <a:off x="12625979" y="3833419"/>
            <a:ext cx="5350289" cy="5424881"/>
          </a:xfrm>
          <a:custGeom>
            <a:avLst/>
            <a:gdLst/>
            <a:ahLst/>
            <a:cxnLst/>
            <a:rect r="r" b="b" t="t" l="l"/>
            <a:pathLst>
              <a:path h="5424881" w="5350289">
                <a:moveTo>
                  <a:pt x="0" y="0"/>
                </a:moveTo>
                <a:lnTo>
                  <a:pt x="5350288" y="0"/>
                </a:lnTo>
                <a:lnTo>
                  <a:pt x="5350288" y="5424881"/>
                </a:lnTo>
                <a:lnTo>
                  <a:pt x="0" y="5424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0" y="1792435"/>
            <a:ext cx="12273429" cy="1751403"/>
          </a:xfrm>
          <a:prstGeom prst="rect">
            <a:avLst/>
          </a:prstGeom>
        </p:spPr>
        <p:txBody>
          <a:bodyPr anchor="t" rtlCol="false" tIns="0" lIns="0" bIns="0" rIns="0">
            <a:spAutoFit/>
          </a:bodyPr>
          <a:lstStyle/>
          <a:p>
            <a:pPr algn="ctr" marL="0" indent="0" lvl="0">
              <a:lnSpc>
                <a:spcPts val="6914"/>
              </a:lnSpc>
            </a:pPr>
            <a:r>
              <a:rPr lang="en-US" sz="5762">
                <a:solidFill>
                  <a:srgbClr val="000000"/>
                </a:solidFill>
                <a:latin typeface="League Spartan"/>
                <a:ea typeface="League Spartan"/>
                <a:cs typeface="League Spartan"/>
                <a:sym typeface="League Spartan"/>
              </a:rPr>
              <a:t>TWO CONTRASTING APPROACHES IN CULTURE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1645231" y="2668136"/>
            <a:ext cx="6642769" cy="7391120"/>
          </a:xfrm>
          <a:custGeom>
            <a:avLst/>
            <a:gdLst/>
            <a:ahLst/>
            <a:cxnLst/>
            <a:rect r="r" b="b" t="t" l="l"/>
            <a:pathLst>
              <a:path h="7391120" w="6642769">
                <a:moveTo>
                  <a:pt x="0" y="0"/>
                </a:moveTo>
                <a:lnTo>
                  <a:pt x="6642769" y="0"/>
                </a:lnTo>
                <a:lnTo>
                  <a:pt x="6642769" y="7391120"/>
                </a:lnTo>
                <a:lnTo>
                  <a:pt x="0" y="7391120"/>
                </a:lnTo>
                <a:lnTo>
                  <a:pt x="0" y="0"/>
                </a:lnTo>
                <a:close/>
              </a:path>
            </a:pathLst>
          </a:custGeom>
          <a:blipFill>
            <a:blip r:embed="rId3"/>
            <a:stretch>
              <a:fillRect l="0" t="0" r="0" b="0"/>
            </a:stretch>
          </a:blipFill>
        </p:spPr>
      </p:sp>
      <p:sp>
        <p:nvSpPr>
          <p:cNvPr name="TextBox 7" id="7"/>
          <p:cNvSpPr txBox="true"/>
          <p:nvPr/>
        </p:nvSpPr>
        <p:spPr>
          <a:xfrm rot="0">
            <a:off x="820734" y="3086100"/>
            <a:ext cx="11185795" cy="4114800"/>
          </a:xfrm>
          <a:prstGeom prst="rect">
            <a:avLst/>
          </a:prstGeom>
        </p:spPr>
        <p:txBody>
          <a:bodyPr anchor="t" rtlCol="false" tIns="0" lIns="0" bIns="0" rIns="0">
            <a:spAutoFit/>
          </a:bodyPr>
          <a:lstStyle/>
          <a:p>
            <a:pPr algn="l">
              <a:lnSpc>
                <a:spcPts val="4079"/>
              </a:lnSpc>
              <a:spcBef>
                <a:spcPct val="0"/>
              </a:spcBef>
            </a:pPr>
            <a:r>
              <a:rPr lang="en-US" sz="3399">
                <a:solidFill>
                  <a:srgbClr val="000000"/>
                </a:solidFill>
                <a:latin typeface="PT Serif"/>
                <a:ea typeface="PT Serif"/>
                <a:cs typeface="PT Serif"/>
                <a:sym typeface="PT Serif"/>
              </a:rPr>
              <a:t>In Pakistan, culture plays a vital role in shaping the identity and social fabric of the nation. With its rich tapestry of languages, traditions, religions, and customs, culture fosters a sense of belonging and pride among diverse ethnic groups. It serves as a vehicle for preserving history, passing down values, and promoting social cohesion in a country marked by its multicultural landscape.</a:t>
            </a:r>
          </a:p>
        </p:txBody>
      </p:sp>
      <p:sp>
        <p:nvSpPr>
          <p:cNvPr name="TextBox 8" id="8"/>
          <p:cNvSpPr txBox="true"/>
          <p:nvPr/>
        </p:nvSpPr>
        <p:spPr>
          <a:xfrm rot="0">
            <a:off x="0" y="1792435"/>
            <a:ext cx="12273429" cy="875702"/>
          </a:xfrm>
          <a:prstGeom prst="rect">
            <a:avLst/>
          </a:prstGeom>
        </p:spPr>
        <p:txBody>
          <a:bodyPr anchor="t" rtlCol="false" tIns="0" lIns="0" bIns="0" rIns="0">
            <a:spAutoFit/>
          </a:bodyPr>
          <a:lstStyle/>
          <a:p>
            <a:pPr algn="ctr" marL="0" indent="0" lvl="0">
              <a:lnSpc>
                <a:spcPts val="6914"/>
              </a:lnSpc>
            </a:pPr>
            <a:r>
              <a:rPr lang="en-US" sz="5762">
                <a:solidFill>
                  <a:srgbClr val="000000"/>
                </a:solidFill>
                <a:latin typeface="League Spartan"/>
                <a:ea typeface="League Spartan"/>
                <a:cs typeface="League Spartan"/>
                <a:sym typeface="League Spartan"/>
              </a:rPr>
              <a:t>IMPORTANCE OF CULTURE</a:t>
            </a:r>
            <a:r>
              <a:rPr lang="en-US" sz="5762">
                <a:solidFill>
                  <a:srgbClr val="000000"/>
                </a:solidFill>
                <a:latin typeface="League Spartan"/>
                <a:ea typeface="League Spartan"/>
                <a:cs typeface="League Spartan"/>
                <a:sym typeface="League Spartan"/>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820734" y="3086100"/>
            <a:ext cx="11185795" cy="4114800"/>
          </a:xfrm>
          <a:prstGeom prst="rect">
            <a:avLst/>
          </a:prstGeom>
        </p:spPr>
        <p:txBody>
          <a:bodyPr anchor="t" rtlCol="false" tIns="0" lIns="0" bIns="0" rIns="0">
            <a:spAutoFit/>
          </a:bodyPr>
          <a:lstStyle/>
          <a:p>
            <a:pPr algn="l">
              <a:lnSpc>
                <a:spcPts val="4079"/>
              </a:lnSpc>
              <a:spcBef>
                <a:spcPct val="0"/>
              </a:spcBef>
            </a:pPr>
            <a:r>
              <a:rPr lang="en-US" sz="3399">
                <a:solidFill>
                  <a:srgbClr val="000000"/>
                </a:solidFill>
                <a:latin typeface="PT Serif"/>
                <a:ea typeface="PT Serif"/>
                <a:cs typeface="PT Serif"/>
                <a:sym typeface="PT Serif"/>
              </a:rPr>
              <a:t>•Festivals, music, art, and cuisine reflect the unique heritage of various communities, while also promoting intercultural dialogue and understanding. Furthermore, culture influences social norms and behaviors, guiding interactions within families and communities. In a rapidly changing world, maintaining cultural practices helps strengthen societal bonds and ensures the continuity of Pakistan’s rich cultural legacy.</a:t>
            </a:r>
          </a:p>
        </p:txBody>
      </p:sp>
      <p:sp>
        <p:nvSpPr>
          <p:cNvPr name="Freeform 7" id="7"/>
          <p:cNvSpPr/>
          <p:nvPr/>
        </p:nvSpPr>
        <p:spPr>
          <a:xfrm flipH="false" flipV="false" rot="0">
            <a:off x="10972800" y="1829656"/>
            <a:ext cx="7315200" cy="1955153"/>
          </a:xfrm>
          <a:custGeom>
            <a:avLst/>
            <a:gdLst/>
            <a:ahLst/>
            <a:cxnLst/>
            <a:rect r="r" b="b" t="t" l="l"/>
            <a:pathLst>
              <a:path h="1955153" w="7315200">
                <a:moveTo>
                  <a:pt x="0" y="0"/>
                </a:moveTo>
                <a:lnTo>
                  <a:pt x="7315200" y="0"/>
                </a:lnTo>
                <a:lnTo>
                  <a:pt x="7315200" y="1955153"/>
                </a:lnTo>
                <a:lnTo>
                  <a:pt x="0" y="1955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113406" y="4551244"/>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10367" y="3159658"/>
            <a:ext cx="11452695" cy="5943600"/>
          </a:xfrm>
          <a:prstGeom prst="rect">
            <a:avLst/>
          </a:prstGeom>
        </p:spPr>
        <p:txBody>
          <a:bodyPr anchor="t" rtlCol="false" tIns="0" lIns="0" bIns="0" rIns="0">
            <a:spAutoFit/>
          </a:bodyPr>
          <a:lstStyle/>
          <a:p>
            <a:pPr algn="l">
              <a:lnSpc>
                <a:spcPts val="3960"/>
              </a:lnSpc>
            </a:pPr>
            <a:r>
              <a:rPr lang="en-US" sz="3300">
                <a:solidFill>
                  <a:srgbClr val="000000"/>
                </a:solidFill>
                <a:latin typeface="PT Serif"/>
                <a:ea typeface="PT Serif"/>
                <a:cs typeface="PT Serif"/>
                <a:sym typeface="PT Serif"/>
              </a:rPr>
              <a:t>•Social harmony is a state where individuals and groups in a community live together peacefully and respectfully, despite their differences. It involves cooperation, understanding, and acceptance, allowing people to work towards common goals and resolve conflicts without violence.</a:t>
            </a:r>
          </a:p>
          <a:p>
            <a:pPr algn="l">
              <a:lnSpc>
                <a:spcPts val="3960"/>
              </a:lnSpc>
            </a:pPr>
            <a:r>
              <a:rPr lang="en-US" sz="3300">
                <a:solidFill>
                  <a:srgbClr val="000000"/>
                </a:solidFill>
                <a:latin typeface="PT Serif"/>
                <a:ea typeface="PT Serif"/>
                <a:cs typeface="PT Serif"/>
                <a:sym typeface="PT Serif"/>
              </a:rPr>
              <a:t>•</a:t>
            </a:r>
            <a:r>
              <a:rPr lang="en-US" sz="3300" b="true">
                <a:solidFill>
                  <a:srgbClr val="000000"/>
                </a:solidFill>
                <a:latin typeface="PT Serif Bold"/>
                <a:ea typeface="PT Serif Bold"/>
                <a:cs typeface="PT Serif Bold"/>
                <a:sym typeface="PT Serif Bold"/>
              </a:rPr>
              <a:t>Examples</a:t>
            </a:r>
            <a:r>
              <a:rPr lang="en-US" sz="3300">
                <a:solidFill>
                  <a:srgbClr val="000000"/>
                </a:solidFill>
                <a:latin typeface="PT Serif"/>
                <a:ea typeface="PT Serif"/>
                <a:cs typeface="PT Serif"/>
                <a:sym typeface="PT Serif"/>
              </a:rPr>
              <a:t>:</a:t>
            </a:r>
          </a:p>
          <a:p>
            <a:pPr algn="l">
              <a:lnSpc>
                <a:spcPts val="3960"/>
              </a:lnSpc>
              <a:spcBef>
                <a:spcPct val="0"/>
              </a:spcBef>
            </a:pPr>
            <a:r>
              <a:rPr lang="en-US" b="true" sz="3300">
                <a:solidFill>
                  <a:srgbClr val="000000"/>
                </a:solidFill>
                <a:latin typeface="PT Serif Bold"/>
                <a:ea typeface="PT Serif Bold"/>
                <a:cs typeface="PT Serif Bold"/>
                <a:sym typeface="PT Serif Bold"/>
              </a:rPr>
              <a:t>Community Festivals</a:t>
            </a:r>
            <a:r>
              <a:rPr lang="en-US" sz="3300">
                <a:solidFill>
                  <a:srgbClr val="000000"/>
                </a:solidFill>
                <a:latin typeface="PT Serif"/>
                <a:ea typeface="PT Serif"/>
                <a:cs typeface="PT Serif"/>
                <a:sym typeface="PT Serif"/>
              </a:rPr>
              <a:t>: Events like local fairs, cultural festivals, or religious celebrations where people from different backgrounds come together to celebrate shared traditions and values foster social harmony. For instance, in Pakistan, Eid and Basant festivals are celebrated by diverse communities, promoting unity and understanding.</a:t>
            </a:r>
          </a:p>
        </p:txBody>
      </p:sp>
      <p:sp>
        <p:nvSpPr>
          <p:cNvPr name="Freeform 7" id="7"/>
          <p:cNvSpPr/>
          <p:nvPr/>
        </p:nvSpPr>
        <p:spPr>
          <a:xfrm flipH="false" flipV="false" rot="0">
            <a:off x="10972800" y="1829656"/>
            <a:ext cx="7315200" cy="1955153"/>
          </a:xfrm>
          <a:custGeom>
            <a:avLst/>
            <a:gdLst/>
            <a:ahLst/>
            <a:cxnLst/>
            <a:rect r="r" b="b" t="t" l="l"/>
            <a:pathLst>
              <a:path h="1955153" w="7315200">
                <a:moveTo>
                  <a:pt x="0" y="0"/>
                </a:moveTo>
                <a:lnTo>
                  <a:pt x="7315200" y="0"/>
                </a:lnTo>
                <a:lnTo>
                  <a:pt x="7315200" y="1955153"/>
                </a:lnTo>
                <a:lnTo>
                  <a:pt x="0" y="19551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113406" y="4551244"/>
            <a:ext cx="4145894" cy="4114800"/>
          </a:xfrm>
          <a:custGeom>
            <a:avLst/>
            <a:gdLst/>
            <a:ahLst/>
            <a:cxnLst/>
            <a:rect r="r" b="b" t="t" l="l"/>
            <a:pathLst>
              <a:path h="4114800" w="4145894">
                <a:moveTo>
                  <a:pt x="0" y="0"/>
                </a:moveTo>
                <a:lnTo>
                  <a:pt x="4145894" y="0"/>
                </a:lnTo>
                <a:lnTo>
                  <a:pt x="414589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0" y="1792435"/>
            <a:ext cx="12273429" cy="875702"/>
          </a:xfrm>
          <a:prstGeom prst="rect">
            <a:avLst/>
          </a:prstGeom>
        </p:spPr>
        <p:txBody>
          <a:bodyPr anchor="t" rtlCol="false" tIns="0" lIns="0" bIns="0" rIns="0">
            <a:spAutoFit/>
          </a:bodyPr>
          <a:lstStyle/>
          <a:p>
            <a:pPr algn="ctr" marL="0" indent="0" lvl="0">
              <a:lnSpc>
                <a:spcPts val="6914"/>
              </a:lnSpc>
            </a:pPr>
            <a:r>
              <a:rPr lang="en-US" sz="5762">
                <a:solidFill>
                  <a:srgbClr val="000000"/>
                </a:solidFill>
                <a:latin typeface="League Spartan"/>
                <a:ea typeface="League Spartan"/>
                <a:cs typeface="League Spartan"/>
                <a:sym typeface="League Spartan"/>
              </a:rPr>
              <a:t>SOCIAL HARMONY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10367" y="3159658"/>
            <a:ext cx="11452695" cy="5448300"/>
          </a:xfrm>
          <a:prstGeom prst="rect">
            <a:avLst/>
          </a:prstGeom>
        </p:spPr>
        <p:txBody>
          <a:bodyPr anchor="t" rtlCol="false" tIns="0" lIns="0" bIns="0" rIns="0">
            <a:spAutoFit/>
          </a:bodyPr>
          <a:lstStyle/>
          <a:p>
            <a:pPr algn="l">
              <a:lnSpc>
                <a:spcPts val="3960"/>
              </a:lnSpc>
            </a:pPr>
            <a:r>
              <a:rPr lang="en-US" sz="3300">
                <a:solidFill>
                  <a:srgbClr val="000000"/>
                </a:solidFill>
                <a:latin typeface="PT Serif"/>
                <a:ea typeface="PT Serif"/>
                <a:cs typeface="PT Serif"/>
                <a:sym typeface="PT Serif"/>
              </a:rPr>
              <a:t>•</a:t>
            </a:r>
            <a:r>
              <a:rPr lang="en-US" sz="3300" b="true">
                <a:solidFill>
                  <a:srgbClr val="000000"/>
                </a:solidFill>
                <a:latin typeface="PT Serif Bold"/>
                <a:ea typeface="PT Serif Bold"/>
                <a:cs typeface="PT Serif Bold"/>
                <a:sym typeface="PT Serif Bold"/>
              </a:rPr>
              <a:t>Collaborative Projects</a:t>
            </a:r>
            <a:r>
              <a:rPr lang="en-US" sz="3300">
                <a:solidFill>
                  <a:srgbClr val="000000"/>
                </a:solidFill>
                <a:latin typeface="PT Serif"/>
                <a:ea typeface="PT Serif"/>
                <a:cs typeface="PT Serif"/>
                <a:sym typeface="PT Serif"/>
              </a:rPr>
              <a:t>: Joint community service projects, such as clean-up drives or health awareness campaigns, allow individuals from various backgrounds to work together toward a common goal, strengthening bonds and fostering teamwork.</a:t>
            </a:r>
          </a:p>
          <a:p>
            <a:pPr algn="l">
              <a:lnSpc>
                <a:spcPts val="3960"/>
              </a:lnSpc>
            </a:pPr>
            <a:r>
              <a:rPr lang="en-US" sz="3300">
                <a:solidFill>
                  <a:srgbClr val="000000"/>
                </a:solidFill>
                <a:latin typeface="PT Serif"/>
                <a:ea typeface="PT Serif"/>
                <a:cs typeface="PT Serif"/>
                <a:sym typeface="PT Serif"/>
              </a:rPr>
              <a:t>•</a:t>
            </a:r>
            <a:r>
              <a:rPr lang="en-US" sz="3300" b="true">
                <a:solidFill>
                  <a:srgbClr val="000000"/>
                </a:solidFill>
                <a:latin typeface="PT Serif Bold"/>
                <a:ea typeface="PT Serif Bold"/>
                <a:cs typeface="PT Serif Bold"/>
                <a:sym typeface="PT Serif Bold"/>
              </a:rPr>
              <a:t>Art and Music Collaborations</a:t>
            </a:r>
            <a:r>
              <a:rPr lang="en-US" sz="3300">
                <a:solidFill>
                  <a:srgbClr val="000000"/>
                </a:solidFill>
                <a:latin typeface="PT Serif"/>
                <a:ea typeface="PT Serif"/>
                <a:cs typeface="PT Serif"/>
                <a:sym typeface="PT Serif"/>
              </a:rPr>
              <a:t>: Cultural exchanges through art and music bring people together, allowing them to appreciate different traditions. Collaborations between artists from various cultural backgrounds can create a sense of shared identity and understanding</a:t>
            </a:r>
          </a:p>
          <a:p>
            <a:pPr algn="l">
              <a:lnSpc>
                <a:spcPts val="3960"/>
              </a:lnSpc>
              <a:spcBef>
                <a:spcPct val="0"/>
              </a:spcBef>
            </a:pPr>
          </a:p>
        </p:txBody>
      </p:sp>
      <p:sp>
        <p:nvSpPr>
          <p:cNvPr name="Freeform 7" id="7"/>
          <p:cNvSpPr/>
          <p:nvPr/>
        </p:nvSpPr>
        <p:spPr>
          <a:xfrm flipH="false" flipV="false" rot="0">
            <a:off x="11863062" y="2668136"/>
            <a:ext cx="6218955" cy="6180087"/>
          </a:xfrm>
          <a:custGeom>
            <a:avLst/>
            <a:gdLst/>
            <a:ahLst/>
            <a:cxnLst/>
            <a:rect r="r" b="b" t="t" l="l"/>
            <a:pathLst>
              <a:path h="6180087" w="6218955">
                <a:moveTo>
                  <a:pt x="0" y="0"/>
                </a:moveTo>
                <a:lnTo>
                  <a:pt x="6218955" y="0"/>
                </a:lnTo>
                <a:lnTo>
                  <a:pt x="6218955" y="6180087"/>
                </a:lnTo>
                <a:lnTo>
                  <a:pt x="0" y="6180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28918" y="2367119"/>
            <a:ext cx="6901172" cy="7820025"/>
          </a:xfrm>
          <a:custGeom>
            <a:avLst/>
            <a:gdLst/>
            <a:ahLst/>
            <a:cxnLst/>
            <a:rect r="r" b="b" t="t" l="l"/>
            <a:pathLst>
              <a:path h="7820025" w="6901172">
                <a:moveTo>
                  <a:pt x="0" y="0"/>
                </a:moveTo>
                <a:lnTo>
                  <a:pt x="6901172" y="0"/>
                </a:lnTo>
                <a:lnTo>
                  <a:pt x="6901172" y="7820025"/>
                </a:lnTo>
                <a:lnTo>
                  <a:pt x="0" y="7820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876160" y="3448659"/>
            <a:ext cx="10904861" cy="4724400"/>
          </a:xfrm>
          <a:prstGeom prst="rect">
            <a:avLst/>
          </a:prstGeom>
        </p:spPr>
        <p:txBody>
          <a:bodyPr anchor="t" rtlCol="false" tIns="0" lIns="0" bIns="0" rIns="0">
            <a:spAutoFit/>
          </a:bodyPr>
          <a:lstStyle/>
          <a:p>
            <a:pPr algn="ctr">
              <a:lnSpc>
                <a:spcPts val="4135"/>
              </a:lnSpc>
            </a:pPr>
            <a:r>
              <a:rPr lang="en-US" sz="3446">
                <a:solidFill>
                  <a:srgbClr val="000000"/>
                </a:solidFill>
                <a:latin typeface="PT Serif"/>
                <a:ea typeface="PT Serif"/>
                <a:cs typeface="PT Serif"/>
                <a:sym typeface="PT Serif"/>
              </a:rPr>
              <a:t>•Identity refers to the qualities, beliefs, personality, appearance, and experiences that make a person or group unique.</a:t>
            </a:r>
          </a:p>
          <a:p>
            <a:pPr algn="ctr">
              <a:lnSpc>
                <a:spcPts val="4135"/>
              </a:lnSpc>
            </a:pPr>
            <a:r>
              <a:rPr lang="en-US" sz="3446">
                <a:solidFill>
                  <a:srgbClr val="000000"/>
                </a:solidFill>
                <a:latin typeface="PT Serif"/>
                <a:ea typeface="PT Serif"/>
                <a:cs typeface="PT Serif"/>
                <a:sym typeface="PT Serif"/>
              </a:rPr>
              <a:t>•Examples </a:t>
            </a:r>
          </a:p>
          <a:p>
            <a:pPr algn="l" marL="744011" indent="-372006" lvl="1">
              <a:lnSpc>
                <a:spcPts val="4135"/>
              </a:lnSpc>
              <a:buAutoNum type="arabicPeriod" startAt="1"/>
            </a:pPr>
            <a:r>
              <a:rPr lang="en-US" sz="3446">
                <a:solidFill>
                  <a:srgbClr val="000000"/>
                </a:solidFill>
                <a:latin typeface="PT Serif"/>
                <a:ea typeface="PT Serif"/>
                <a:cs typeface="PT Serif"/>
                <a:sym typeface="PT Serif"/>
              </a:rPr>
              <a:t>Personal Identity</a:t>
            </a:r>
          </a:p>
          <a:p>
            <a:pPr algn="l" marL="744011" indent="-372006" lvl="1">
              <a:lnSpc>
                <a:spcPts val="4135"/>
              </a:lnSpc>
              <a:buAutoNum type="arabicPeriod" startAt="1"/>
            </a:pPr>
            <a:r>
              <a:rPr lang="en-US" sz="3446">
                <a:solidFill>
                  <a:srgbClr val="000000"/>
                </a:solidFill>
                <a:latin typeface="PT Serif"/>
                <a:ea typeface="PT Serif"/>
                <a:cs typeface="PT Serif"/>
                <a:sym typeface="PT Serif"/>
              </a:rPr>
              <a:t> Cultural Identity</a:t>
            </a:r>
          </a:p>
          <a:p>
            <a:pPr algn="l" marL="744011" indent="-372006" lvl="1">
              <a:lnSpc>
                <a:spcPts val="4135"/>
              </a:lnSpc>
              <a:buAutoNum type="arabicPeriod" startAt="1"/>
            </a:pPr>
            <a:r>
              <a:rPr lang="en-US" sz="3446">
                <a:solidFill>
                  <a:srgbClr val="000000"/>
                </a:solidFill>
                <a:latin typeface="PT Serif"/>
                <a:ea typeface="PT Serif"/>
                <a:cs typeface="PT Serif"/>
                <a:sym typeface="PT Serif"/>
              </a:rPr>
              <a:t>Social Identity</a:t>
            </a:r>
          </a:p>
          <a:p>
            <a:pPr algn="l" marL="744011" indent="-372006" lvl="1">
              <a:lnSpc>
                <a:spcPts val="4135"/>
              </a:lnSpc>
              <a:buAutoNum type="arabicPeriod" startAt="1"/>
            </a:pPr>
            <a:r>
              <a:rPr lang="en-US" sz="3446">
                <a:solidFill>
                  <a:srgbClr val="000000"/>
                </a:solidFill>
                <a:latin typeface="PT Serif"/>
                <a:ea typeface="PT Serif"/>
                <a:cs typeface="PT Serif"/>
                <a:sym typeface="PT Serif"/>
              </a:rPr>
              <a:t>Gender Identity</a:t>
            </a:r>
          </a:p>
          <a:p>
            <a:pPr algn="l" marL="744011" indent="-372006" lvl="1">
              <a:lnSpc>
                <a:spcPts val="4135"/>
              </a:lnSpc>
              <a:spcBef>
                <a:spcPct val="0"/>
              </a:spcBef>
              <a:buAutoNum type="arabicPeriod" startAt="1"/>
            </a:pPr>
            <a:r>
              <a:rPr lang="en-US" sz="3446">
                <a:solidFill>
                  <a:srgbClr val="000000"/>
                </a:solidFill>
                <a:latin typeface="PT Serif"/>
                <a:ea typeface="PT Serif"/>
                <a:cs typeface="PT Serif"/>
                <a:sym typeface="PT Serif"/>
              </a:rPr>
              <a:t>National Identity</a:t>
            </a:r>
          </a:p>
        </p:txBody>
      </p:sp>
      <p:sp>
        <p:nvSpPr>
          <p:cNvPr name="TextBox 8" id="8"/>
          <p:cNvSpPr txBox="true"/>
          <p:nvPr/>
        </p:nvSpPr>
        <p:spPr>
          <a:xfrm rot="0">
            <a:off x="6876160" y="1848007"/>
            <a:ext cx="9938490" cy="1038225"/>
          </a:xfrm>
          <a:prstGeom prst="rect">
            <a:avLst/>
          </a:prstGeom>
        </p:spPr>
        <p:txBody>
          <a:bodyPr anchor="t" rtlCol="false" tIns="0" lIns="0" bIns="0" rIns="0">
            <a:spAutoFit/>
          </a:bodyPr>
          <a:lstStyle/>
          <a:p>
            <a:pPr algn="ctr" marL="0" indent="0" lvl="0">
              <a:lnSpc>
                <a:spcPts val="8178"/>
              </a:lnSpc>
            </a:pPr>
            <a:r>
              <a:rPr lang="en-US" sz="6815">
                <a:solidFill>
                  <a:srgbClr val="000000"/>
                </a:solidFill>
                <a:latin typeface="League Spartan"/>
                <a:ea typeface="League Spartan"/>
                <a:cs typeface="League Spartan"/>
                <a:sym typeface="League Spartan"/>
              </a:rPr>
              <a:t>Identity</a:t>
            </a:r>
          </a:p>
        </p:txBody>
      </p:sp>
      <p:sp>
        <p:nvSpPr>
          <p:cNvPr name="TextBox 9" id="9"/>
          <p:cNvSpPr txBox="true"/>
          <p:nvPr/>
        </p:nvSpPr>
        <p:spPr>
          <a:xfrm rot="0">
            <a:off x="11845405" y="5544159"/>
            <a:ext cx="5325542" cy="2628900"/>
          </a:xfrm>
          <a:prstGeom prst="rect">
            <a:avLst/>
          </a:prstGeom>
        </p:spPr>
        <p:txBody>
          <a:bodyPr anchor="t" rtlCol="false" tIns="0" lIns="0" bIns="0" rIns="0">
            <a:spAutoFit/>
          </a:bodyPr>
          <a:lstStyle/>
          <a:p>
            <a:pPr algn="l">
              <a:lnSpc>
                <a:spcPts val="4135"/>
              </a:lnSpc>
            </a:pPr>
            <a:r>
              <a:rPr lang="en-US" sz="3446">
                <a:solidFill>
                  <a:srgbClr val="000000"/>
                </a:solidFill>
                <a:latin typeface="PT Serif"/>
                <a:ea typeface="PT Serif"/>
                <a:cs typeface="PT Serif"/>
                <a:sym typeface="PT Serif"/>
              </a:rPr>
              <a:t>6. Professional Identity</a:t>
            </a:r>
          </a:p>
          <a:p>
            <a:pPr algn="l">
              <a:lnSpc>
                <a:spcPts val="4135"/>
              </a:lnSpc>
            </a:pPr>
            <a:r>
              <a:rPr lang="en-US" sz="3446">
                <a:solidFill>
                  <a:srgbClr val="000000"/>
                </a:solidFill>
                <a:latin typeface="PT Serif"/>
                <a:ea typeface="PT Serif"/>
                <a:cs typeface="PT Serif"/>
                <a:sym typeface="PT Serif"/>
              </a:rPr>
              <a:t>7. </a:t>
            </a:r>
            <a:r>
              <a:rPr lang="en-US" sz="3446">
                <a:solidFill>
                  <a:srgbClr val="000000"/>
                </a:solidFill>
                <a:latin typeface="PT Serif"/>
                <a:ea typeface="PT Serif"/>
                <a:cs typeface="PT Serif"/>
                <a:sym typeface="PT Serif"/>
              </a:rPr>
              <a:t>Ethnic Identity</a:t>
            </a:r>
          </a:p>
          <a:p>
            <a:pPr algn="l">
              <a:lnSpc>
                <a:spcPts val="4135"/>
              </a:lnSpc>
            </a:pPr>
            <a:r>
              <a:rPr lang="en-US" sz="3446">
                <a:solidFill>
                  <a:srgbClr val="000000"/>
                </a:solidFill>
                <a:latin typeface="PT Serif"/>
                <a:ea typeface="PT Serif"/>
                <a:cs typeface="PT Serif"/>
                <a:sym typeface="PT Serif"/>
              </a:rPr>
              <a:t>8. </a:t>
            </a:r>
            <a:r>
              <a:rPr lang="en-US" sz="3446">
                <a:solidFill>
                  <a:srgbClr val="000000"/>
                </a:solidFill>
                <a:latin typeface="PT Serif"/>
                <a:ea typeface="PT Serif"/>
                <a:cs typeface="PT Serif"/>
                <a:sym typeface="PT Serif"/>
              </a:rPr>
              <a:t>Religious Identity</a:t>
            </a:r>
          </a:p>
          <a:p>
            <a:pPr algn="l">
              <a:lnSpc>
                <a:spcPts val="4135"/>
              </a:lnSpc>
            </a:pPr>
            <a:r>
              <a:rPr lang="en-US" sz="3446">
                <a:solidFill>
                  <a:srgbClr val="000000"/>
                </a:solidFill>
                <a:latin typeface="PT Serif"/>
                <a:ea typeface="PT Serif"/>
                <a:cs typeface="PT Serif"/>
                <a:sym typeface="PT Serif"/>
              </a:rPr>
              <a:t>9. </a:t>
            </a:r>
            <a:r>
              <a:rPr lang="en-US" sz="3446">
                <a:solidFill>
                  <a:srgbClr val="000000"/>
                </a:solidFill>
                <a:latin typeface="PT Serif"/>
                <a:ea typeface="PT Serif"/>
                <a:cs typeface="PT Serif"/>
                <a:sym typeface="PT Serif"/>
              </a:rPr>
              <a:t>Digital Identity</a:t>
            </a:r>
          </a:p>
          <a:p>
            <a:pPr algn="l">
              <a:lnSpc>
                <a:spcPts val="4135"/>
              </a:lnSpc>
            </a:pPr>
            <a:r>
              <a:rPr lang="en-US" sz="3446">
                <a:solidFill>
                  <a:srgbClr val="000000"/>
                </a:solidFill>
                <a:latin typeface="PT Serif"/>
                <a:ea typeface="PT Serif"/>
                <a:cs typeface="PT Serif"/>
                <a:sym typeface="PT Serif"/>
              </a:rPr>
              <a:t>10.</a:t>
            </a:r>
            <a:r>
              <a:rPr lang="en-US" sz="3446">
                <a:solidFill>
                  <a:srgbClr val="000000"/>
                </a:solidFill>
                <a:latin typeface="PT Serif"/>
                <a:ea typeface="PT Serif"/>
                <a:cs typeface="PT Serif"/>
                <a:sym typeface="PT Serif"/>
              </a:rPr>
              <a:t>Collective Identity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697754" y="3180379"/>
            <a:ext cx="5211817" cy="6077921"/>
          </a:xfrm>
          <a:custGeom>
            <a:avLst/>
            <a:gdLst/>
            <a:ahLst/>
            <a:cxnLst/>
            <a:rect r="r" b="b" t="t" l="l"/>
            <a:pathLst>
              <a:path h="6077921" w="5211817">
                <a:moveTo>
                  <a:pt x="0" y="0"/>
                </a:moveTo>
                <a:lnTo>
                  <a:pt x="5211817" y="0"/>
                </a:lnTo>
                <a:lnTo>
                  <a:pt x="5211817" y="6077921"/>
                </a:lnTo>
                <a:lnTo>
                  <a:pt x="0" y="6077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20894" y="4239475"/>
            <a:ext cx="12276860" cy="4114800"/>
          </a:xfrm>
          <a:prstGeom prst="rect">
            <a:avLst/>
          </a:prstGeom>
        </p:spPr>
        <p:txBody>
          <a:bodyPr anchor="t" rtlCol="false" tIns="0" lIns="0" bIns="0" rIns="0">
            <a:spAutoFit/>
          </a:bodyPr>
          <a:lstStyle/>
          <a:p>
            <a:pPr algn="l">
              <a:lnSpc>
                <a:spcPts val="4079"/>
              </a:lnSpc>
            </a:pPr>
            <a:r>
              <a:rPr lang="en-US" sz="3399">
                <a:solidFill>
                  <a:srgbClr val="000000"/>
                </a:solidFill>
                <a:latin typeface="PT Serif"/>
                <a:ea typeface="PT Serif"/>
                <a:cs typeface="PT Serif"/>
                <a:sym typeface="PT Serif"/>
              </a:rPr>
              <a:t>-Erikson defines identity as a "fundamental organizing principle which develops constantly throughout the lifespan.“</a:t>
            </a:r>
          </a:p>
          <a:p>
            <a:pPr algn="l">
              <a:lnSpc>
                <a:spcPts val="4079"/>
              </a:lnSpc>
            </a:pPr>
          </a:p>
          <a:p>
            <a:pPr algn="l">
              <a:lnSpc>
                <a:spcPts val="4079"/>
              </a:lnSpc>
              <a:spcBef>
                <a:spcPct val="0"/>
              </a:spcBef>
            </a:pPr>
            <a:r>
              <a:rPr lang="en-US" sz="3399">
                <a:solidFill>
                  <a:srgbClr val="000000"/>
                </a:solidFill>
                <a:latin typeface="PT Serif"/>
                <a:ea typeface="PT Serif"/>
                <a:cs typeface="PT Serif"/>
                <a:sym typeface="PT Serif"/>
              </a:rPr>
              <a:t>-Identity involves the experiences, relationships, beliefs, values, and memories that make up a person's subjective sense of self. This helps create a continuous self-imagethat remains fairly constant even as new aspects of the self are developed or strengthened over time. Identity provides:</a:t>
            </a:r>
          </a:p>
        </p:txBody>
      </p:sp>
      <p:sp>
        <p:nvSpPr>
          <p:cNvPr name="TextBox 8" id="8"/>
          <p:cNvSpPr txBox="true"/>
          <p:nvPr/>
        </p:nvSpPr>
        <p:spPr>
          <a:xfrm rot="0">
            <a:off x="0" y="2198490"/>
            <a:ext cx="14047021" cy="2040985"/>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CONCEPT AND DEVELOPMENT OF IDENTITY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61022" y="3165475"/>
            <a:ext cx="7315200" cy="2843784"/>
          </a:xfrm>
          <a:custGeom>
            <a:avLst/>
            <a:gdLst/>
            <a:ahLst/>
            <a:cxnLst/>
            <a:rect r="r" b="b" t="t" l="l"/>
            <a:pathLst>
              <a:path h="2843784" w="7315200">
                <a:moveTo>
                  <a:pt x="0" y="0"/>
                </a:moveTo>
                <a:lnTo>
                  <a:pt x="7315200" y="0"/>
                </a:lnTo>
                <a:lnTo>
                  <a:pt x="7315200" y="2843784"/>
                </a:lnTo>
                <a:lnTo>
                  <a:pt x="0" y="28437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876222" y="2906077"/>
            <a:ext cx="10068872" cy="4446270"/>
          </a:xfrm>
          <a:prstGeom prst="rect">
            <a:avLst/>
          </a:prstGeom>
        </p:spPr>
        <p:txBody>
          <a:bodyPr anchor="t" rtlCol="false" tIns="0" lIns="0" bIns="0" rIns="0">
            <a:spAutoFit/>
          </a:bodyPr>
          <a:lstStyle/>
          <a:p>
            <a:pPr algn="ctr">
              <a:lnSpc>
                <a:spcPts val="5069"/>
              </a:lnSpc>
            </a:pPr>
            <a:r>
              <a:rPr lang="en-US" sz="3899">
                <a:solidFill>
                  <a:srgbClr val="000000"/>
                </a:solidFill>
                <a:latin typeface="PT Serif"/>
                <a:ea typeface="PT Serif"/>
                <a:cs typeface="PT Serif"/>
                <a:sym typeface="PT Serif"/>
              </a:rPr>
              <a:t>•Self-sameness: A sense of continuity within the self and in interaction with others</a:t>
            </a:r>
          </a:p>
          <a:p>
            <a:pPr algn="ctr">
              <a:lnSpc>
                <a:spcPts val="5069"/>
              </a:lnSpc>
            </a:pPr>
            <a:r>
              <a:rPr lang="en-US" sz="3899">
                <a:solidFill>
                  <a:srgbClr val="000000"/>
                </a:solidFill>
                <a:latin typeface="PT Serif"/>
                <a:ea typeface="PT Serif"/>
                <a:cs typeface="PT Serif"/>
                <a:sym typeface="PT Serif"/>
              </a:rPr>
              <a:t>• Uniqueness: A frame to differentiate between self and interaction with others</a:t>
            </a:r>
          </a:p>
          <a:p>
            <a:pPr algn="ctr">
              <a:lnSpc>
                <a:spcPts val="5069"/>
              </a:lnSpc>
            </a:pPr>
            <a:r>
              <a:rPr lang="en-US" sz="3899">
                <a:solidFill>
                  <a:srgbClr val="000000"/>
                </a:solidFill>
                <a:latin typeface="PT Serif"/>
                <a:ea typeface="PT Serif"/>
                <a:cs typeface="PT Serif"/>
                <a:sym typeface="PT Serif"/>
              </a:rPr>
              <a:t>•Psychosocial development: Mental and physical health for adolescents</a:t>
            </a:r>
          </a:p>
          <a:p>
            <a:pPr algn="ctr" marL="0" indent="0" lvl="0">
              <a:lnSpc>
                <a:spcPts val="506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3857625"/>
            <a:ext cx="10967190" cy="5657850"/>
          </a:xfrm>
          <a:prstGeom prst="rect">
            <a:avLst/>
          </a:prstGeom>
        </p:spPr>
        <p:txBody>
          <a:bodyPr anchor="t" rtlCol="false" tIns="0" lIns="0" bIns="0" rIns="0">
            <a:spAutoFit/>
          </a:bodyPr>
          <a:lstStyle/>
          <a:p>
            <a:pPr algn="just">
              <a:lnSpc>
                <a:spcPts val="4079"/>
              </a:lnSpc>
            </a:pPr>
            <a:r>
              <a:rPr lang="en-US" sz="3399">
                <a:solidFill>
                  <a:srgbClr val="000000"/>
                </a:solidFill>
                <a:latin typeface="PT Serif"/>
                <a:ea typeface="PT Serif"/>
                <a:cs typeface="PT Serif"/>
                <a:sym typeface="PT Serif"/>
              </a:rPr>
              <a:t>1) </a:t>
            </a:r>
            <a:r>
              <a:rPr lang="en-US" sz="3399" b="true">
                <a:solidFill>
                  <a:srgbClr val="000000"/>
                </a:solidFill>
                <a:latin typeface="PT Serif Bold"/>
                <a:ea typeface="PT Serif Bold"/>
                <a:cs typeface="PT Serif Bold"/>
                <a:sym typeface="PT Serif Bold"/>
              </a:rPr>
              <a:t>Commitment:</a:t>
            </a:r>
          </a:p>
          <a:p>
            <a:pPr algn="just">
              <a:lnSpc>
                <a:spcPts val="4079"/>
              </a:lnSpc>
            </a:pPr>
            <a:r>
              <a:rPr lang="en-US" sz="3399">
                <a:solidFill>
                  <a:srgbClr val="000000"/>
                </a:solidFill>
                <a:latin typeface="PT Serif"/>
                <a:ea typeface="PT Serif"/>
                <a:cs typeface="PT Serif"/>
                <a:sym typeface="PT Serif"/>
              </a:rPr>
              <a:t>  Resolving the crisis at this stage of development involves committing to a particular identity. This might involve committing to a career path, deciding what social groups to associate with, and even developing a sense of personal style.</a:t>
            </a:r>
          </a:p>
          <a:p>
            <a:pPr algn="just">
              <a:lnSpc>
                <a:spcPts val="4079"/>
              </a:lnSpc>
            </a:pPr>
            <a:r>
              <a:rPr lang="en-US" sz="3399">
                <a:solidFill>
                  <a:srgbClr val="000000"/>
                </a:solidFill>
                <a:latin typeface="PT Serif"/>
                <a:ea typeface="PT Serif"/>
                <a:cs typeface="PT Serif"/>
                <a:sym typeface="PT Serif"/>
              </a:rPr>
              <a:t>2) </a:t>
            </a:r>
            <a:r>
              <a:rPr lang="en-US" sz="3399" b="true">
                <a:solidFill>
                  <a:srgbClr val="000000"/>
                </a:solidFill>
                <a:latin typeface="PT Serif Bold"/>
                <a:ea typeface="PT Serif Bold"/>
                <a:cs typeface="PT Serif Bold"/>
                <a:sym typeface="PT Serif Bold"/>
              </a:rPr>
              <a:t>Self-confidence:</a:t>
            </a:r>
            <a:r>
              <a:rPr lang="en-US" sz="3399">
                <a:solidFill>
                  <a:srgbClr val="000000"/>
                </a:solidFill>
                <a:latin typeface="PT Serif"/>
                <a:ea typeface="PT Serif"/>
                <a:cs typeface="PT Serif"/>
                <a:sym typeface="PT Serif"/>
              </a:rPr>
              <a:t> </a:t>
            </a:r>
          </a:p>
          <a:p>
            <a:pPr algn="just">
              <a:lnSpc>
                <a:spcPts val="4079"/>
              </a:lnSpc>
            </a:pPr>
            <a:r>
              <a:rPr lang="en-US" sz="3399">
                <a:solidFill>
                  <a:srgbClr val="000000"/>
                </a:solidFill>
                <a:latin typeface="PT Serif"/>
                <a:ea typeface="PT Serif"/>
                <a:cs typeface="PT Serif"/>
                <a:sym typeface="PT Serif"/>
              </a:rPr>
              <a:t>  Those who are able to develop a strong sense of identity are better able to have or a sense of trust in their abilities, qualities, and judgements.</a:t>
            </a:r>
          </a:p>
          <a:p>
            <a:pPr algn="just">
              <a:lnSpc>
                <a:spcPts val="4079"/>
              </a:lnSpc>
              <a:spcBef>
                <a:spcPct val="0"/>
              </a:spcBef>
            </a:pPr>
          </a:p>
        </p:txBody>
      </p:sp>
      <p:sp>
        <p:nvSpPr>
          <p:cNvPr name="Freeform 7" id="7"/>
          <p:cNvSpPr/>
          <p:nvPr/>
        </p:nvSpPr>
        <p:spPr>
          <a:xfrm flipH="false" flipV="false" rot="0">
            <a:off x="11651412" y="2991998"/>
            <a:ext cx="6206080" cy="6066443"/>
          </a:xfrm>
          <a:custGeom>
            <a:avLst/>
            <a:gdLst/>
            <a:ahLst/>
            <a:cxnLst/>
            <a:rect r="r" b="b" t="t" l="l"/>
            <a:pathLst>
              <a:path h="6066443" w="6206080">
                <a:moveTo>
                  <a:pt x="0" y="0"/>
                </a:moveTo>
                <a:lnTo>
                  <a:pt x="6206081" y="0"/>
                </a:lnTo>
                <a:lnTo>
                  <a:pt x="6206081" y="6066444"/>
                </a:lnTo>
                <a:lnTo>
                  <a:pt x="0" y="6066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2481752"/>
            <a:ext cx="9938490" cy="1020492"/>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BENEFITS OF IDENTITY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962654" y="3548906"/>
            <a:ext cx="5081172" cy="5081172"/>
          </a:xfrm>
          <a:custGeom>
            <a:avLst/>
            <a:gdLst/>
            <a:ahLst/>
            <a:cxnLst/>
            <a:rect r="r" b="b" t="t" l="l"/>
            <a:pathLst>
              <a:path h="5081172" w="5081172">
                <a:moveTo>
                  <a:pt x="0" y="0"/>
                </a:moveTo>
                <a:lnTo>
                  <a:pt x="5081172" y="0"/>
                </a:lnTo>
                <a:lnTo>
                  <a:pt x="5081172" y="5081172"/>
                </a:lnTo>
                <a:lnTo>
                  <a:pt x="0" y="50811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79314" y="2457878"/>
            <a:ext cx="12183340" cy="6686550"/>
          </a:xfrm>
          <a:prstGeom prst="rect">
            <a:avLst/>
          </a:prstGeom>
        </p:spPr>
        <p:txBody>
          <a:bodyPr anchor="t" rtlCol="false" tIns="0" lIns="0" bIns="0" rIns="0">
            <a:spAutoFit/>
          </a:bodyPr>
          <a:lstStyle/>
          <a:p>
            <a:pPr algn="l">
              <a:lnSpc>
                <a:spcPts val="4079"/>
              </a:lnSpc>
            </a:pPr>
            <a:r>
              <a:rPr lang="en-US" sz="3399">
                <a:solidFill>
                  <a:srgbClr val="000000"/>
                </a:solidFill>
                <a:latin typeface="PT Serif"/>
                <a:ea typeface="PT Serif"/>
                <a:cs typeface="PT Serif"/>
                <a:sym typeface="PT Serif"/>
              </a:rPr>
              <a:t>3) </a:t>
            </a:r>
            <a:r>
              <a:rPr lang="en-US" sz="3399" b="true">
                <a:solidFill>
                  <a:srgbClr val="000000"/>
                </a:solidFill>
                <a:latin typeface="PT Serif Bold"/>
                <a:ea typeface="PT Serif Bold"/>
                <a:cs typeface="PT Serif Bold"/>
                <a:sym typeface="PT Serif Bold"/>
              </a:rPr>
              <a:t>Sense of independence: </a:t>
            </a:r>
          </a:p>
          <a:p>
            <a:pPr algn="l">
              <a:lnSpc>
                <a:spcPts val="4079"/>
              </a:lnSpc>
            </a:pPr>
            <a:r>
              <a:rPr lang="en-US" sz="3399">
                <a:solidFill>
                  <a:srgbClr val="000000"/>
                </a:solidFill>
                <a:latin typeface="PT Serif"/>
                <a:ea typeface="PT Serif"/>
                <a:cs typeface="PT Serif"/>
                <a:sym typeface="PT Serif"/>
              </a:rPr>
              <a:t> Those who receive proper encouragement and reinforcement through personal exploration will emerge from this stage with a strong sense of self and a feeling of independence and control. Those who remain unsure of their beliefs and desires will remain insecure and confused about themselves and the future.</a:t>
            </a:r>
          </a:p>
          <a:p>
            <a:pPr algn="l">
              <a:lnSpc>
                <a:spcPts val="4079"/>
              </a:lnSpc>
            </a:pPr>
            <a:r>
              <a:rPr lang="en-US" sz="3399">
                <a:solidFill>
                  <a:srgbClr val="000000"/>
                </a:solidFill>
                <a:latin typeface="PT Serif"/>
                <a:ea typeface="PT Serif"/>
                <a:cs typeface="PT Serif"/>
                <a:sym typeface="PT Serif"/>
              </a:rPr>
              <a:t>4) </a:t>
            </a:r>
            <a:r>
              <a:rPr lang="en-US" sz="3399" b="true">
                <a:solidFill>
                  <a:srgbClr val="000000"/>
                </a:solidFill>
                <a:latin typeface="PT Serif Bold"/>
                <a:ea typeface="PT Serif Bold"/>
                <a:cs typeface="PT Serif Bold"/>
                <a:sym typeface="PT Serif Bold"/>
              </a:rPr>
              <a:t>Fidelity: </a:t>
            </a:r>
          </a:p>
          <a:p>
            <a:pPr algn="l">
              <a:lnSpc>
                <a:spcPts val="4079"/>
              </a:lnSpc>
            </a:pPr>
            <a:r>
              <a:rPr lang="en-US" sz="3399">
                <a:solidFill>
                  <a:srgbClr val="000000"/>
                </a:solidFill>
                <a:latin typeface="PT Serif"/>
                <a:ea typeface="PT Serif"/>
                <a:cs typeface="PT Serif"/>
                <a:sym typeface="PT Serif"/>
              </a:rPr>
              <a:t>  Those who are successful develop fidelity, a psychological virtue characterized by the ability to relate to others and form genuine relationships. This ability plays an important role in the upcoming stage known as Fidelity</a:t>
            </a:r>
          </a:p>
          <a:p>
            <a:pPr algn="l">
              <a:lnSpc>
                <a:spcPts val="407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754892" y="2963062"/>
            <a:ext cx="5225842" cy="5703511"/>
          </a:xfrm>
          <a:custGeom>
            <a:avLst/>
            <a:gdLst/>
            <a:ahLst/>
            <a:cxnLst/>
            <a:rect r="r" b="b" t="t" l="l"/>
            <a:pathLst>
              <a:path h="5703511" w="5225842">
                <a:moveTo>
                  <a:pt x="0" y="0"/>
                </a:moveTo>
                <a:lnTo>
                  <a:pt x="5225842" y="0"/>
                </a:lnTo>
                <a:lnTo>
                  <a:pt x="5225842" y="5703511"/>
                </a:lnTo>
                <a:lnTo>
                  <a:pt x="0" y="5703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32262" y="2850148"/>
            <a:ext cx="11372835" cy="6172200"/>
          </a:xfrm>
          <a:prstGeom prst="rect">
            <a:avLst/>
          </a:prstGeom>
        </p:spPr>
        <p:txBody>
          <a:bodyPr anchor="t" rtlCol="false" tIns="0" lIns="0" bIns="0" rIns="0">
            <a:spAutoFit/>
          </a:bodyPr>
          <a:lstStyle/>
          <a:p>
            <a:pPr algn="ctr">
              <a:lnSpc>
                <a:spcPts val="4079"/>
              </a:lnSpc>
            </a:pPr>
            <a:r>
              <a:rPr lang="en-US" sz="3399" b="true">
                <a:solidFill>
                  <a:srgbClr val="000000"/>
                </a:solidFill>
                <a:latin typeface="PT Serif Bold"/>
                <a:ea typeface="PT Serif Bold"/>
                <a:cs typeface="PT Serif Bold"/>
                <a:sym typeface="PT Serif Bold"/>
              </a:rPr>
              <a:t>Definition </a:t>
            </a:r>
          </a:p>
          <a:p>
            <a:pPr algn="ctr">
              <a:lnSpc>
                <a:spcPts val="4079"/>
              </a:lnSpc>
            </a:pPr>
          </a:p>
          <a:p>
            <a:pPr algn="l">
              <a:lnSpc>
                <a:spcPts val="4079"/>
              </a:lnSpc>
            </a:pPr>
            <a:r>
              <a:rPr lang="en-US" sz="3399">
                <a:solidFill>
                  <a:srgbClr val="000000"/>
                </a:solidFill>
                <a:latin typeface="PT Serif"/>
                <a:ea typeface="PT Serif"/>
                <a:cs typeface="PT Serif"/>
                <a:sym typeface="PT Serif"/>
              </a:rPr>
              <a:t>•Culture refers to the shared beliefs, customs, practices, values, and behaviors of a particular group of people.</a:t>
            </a:r>
          </a:p>
          <a:p>
            <a:pPr algn="l">
              <a:lnSpc>
                <a:spcPts val="4079"/>
              </a:lnSpc>
            </a:pPr>
            <a:r>
              <a:rPr lang="en-US" sz="3399">
                <a:solidFill>
                  <a:srgbClr val="000000"/>
                </a:solidFill>
                <a:latin typeface="PT Serif"/>
                <a:ea typeface="PT Serif"/>
                <a:cs typeface="PT Serif"/>
                <a:sym typeface="PT Serif"/>
              </a:rPr>
              <a:t>•Explanation </a:t>
            </a:r>
          </a:p>
          <a:p>
            <a:pPr algn="l">
              <a:lnSpc>
                <a:spcPts val="4079"/>
              </a:lnSpc>
            </a:pPr>
            <a:r>
              <a:rPr lang="en-US" sz="3399">
                <a:solidFill>
                  <a:srgbClr val="000000"/>
                </a:solidFill>
                <a:latin typeface="PT Serif"/>
                <a:ea typeface="PT Serif"/>
                <a:cs typeface="PT Serif"/>
                <a:sym typeface="PT Serif"/>
              </a:rPr>
              <a:t>• It includes everything from language, religion, and traditions to social habits, art, music, and food. Culture shapes how individuals within a society understand the world, communicate, and interact with each other. It can be passed down through generations and often evolves over time as societies change.</a:t>
            </a:r>
          </a:p>
          <a:p>
            <a:pPr algn="l">
              <a:lnSpc>
                <a:spcPts val="4079"/>
              </a:lnSpc>
              <a:spcBef>
                <a:spcPct val="0"/>
              </a:spcBef>
            </a:pPr>
          </a:p>
        </p:txBody>
      </p:sp>
      <p:sp>
        <p:nvSpPr>
          <p:cNvPr name="TextBox 8" id="8"/>
          <p:cNvSpPr txBox="true"/>
          <p:nvPr/>
        </p:nvSpPr>
        <p:spPr>
          <a:xfrm rot="0">
            <a:off x="1049434" y="1829656"/>
            <a:ext cx="9938490" cy="1020492"/>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CULTURE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2556154"/>
            <a:ext cx="5696824" cy="6702146"/>
          </a:xfrm>
          <a:custGeom>
            <a:avLst/>
            <a:gdLst/>
            <a:ahLst/>
            <a:cxnLst/>
            <a:rect r="r" b="b" t="t" l="l"/>
            <a:pathLst>
              <a:path h="6702146" w="5696824">
                <a:moveTo>
                  <a:pt x="0" y="0"/>
                </a:moveTo>
                <a:lnTo>
                  <a:pt x="5696824" y="0"/>
                </a:lnTo>
                <a:lnTo>
                  <a:pt x="5696824" y="6702146"/>
                </a:lnTo>
                <a:lnTo>
                  <a:pt x="0" y="67021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973023" y="4492989"/>
            <a:ext cx="10005315" cy="2828476"/>
          </a:xfrm>
          <a:prstGeom prst="rect">
            <a:avLst/>
          </a:prstGeom>
        </p:spPr>
        <p:txBody>
          <a:bodyPr anchor="t" rtlCol="false" tIns="0" lIns="0" bIns="0" rIns="0">
            <a:spAutoFit/>
          </a:bodyPr>
          <a:lstStyle/>
          <a:p>
            <a:pPr algn="just">
              <a:lnSpc>
                <a:spcPts val="4487"/>
              </a:lnSpc>
            </a:pPr>
            <a:r>
              <a:rPr lang="en-US" sz="3739">
                <a:solidFill>
                  <a:srgbClr val="000000"/>
                </a:solidFill>
                <a:latin typeface="PT Serif"/>
                <a:ea typeface="PT Serif"/>
                <a:cs typeface="PT Serif"/>
                <a:sym typeface="PT Serif"/>
              </a:rPr>
              <a:t>1.There are many types of cultures in society, but in our course, we discussed two main types these are: </a:t>
            </a:r>
          </a:p>
          <a:p>
            <a:pPr algn="just">
              <a:lnSpc>
                <a:spcPts val="4487"/>
              </a:lnSpc>
            </a:pPr>
            <a:r>
              <a:rPr lang="en-US" sz="3739">
                <a:solidFill>
                  <a:srgbClr val="000000"/>
                </a:solidFill>
                <a:latin typeface="PT Serif"/>
                <a:ea typeface="PT Serif"/>
                <a:cs typeface="PT Serif"/>
                <a:sym typeface="PT Serif"/>
              </a:rPr>
              <a:t>2.Material Culture </a:t>
            </a:r>
          </a:p>
          <a:p>
            <a:pPr algn="just">
              <a:lnSpc>
                <a:spcPts val="4487"/>
              </a:lnSpc>
              <a:spcBef>
                <a:spcPct val="0"/>
              </a:spcBef>
            </a:pPr>
            <a:r>
              <a:rPr lang="en-US" sz="3739">
                <a:solidFill>
                  <a:srgbClr val="000000"/>
                </a:solidFill>
                <a:latin typeface="PT Serif"/>
                <a:ea typeface="PT Serif"/>
                <a:cs typeface="PT Serif"/>
                <a:sym typeface="PT Serif"/>
              </a:rPr>
              <a:t>3.Non-Material Culture </a:t>
            </a:r>
          </a:p>
        </p:txBody>
      </p:sp>
      <p:sp>
        <p:nvSpPr>
          <p:cNvPr name="TextBox 8" id="8"/>
          <p:cNvSpPr txBox="true"/>
          <p:nvPr/>
        </p:nvSpPr>
        <p:spPr>
          <a:xfrm rot="0">
            <a:off x="6973023" y="2991998"/>
            <a:ext cx="9938490" cy="1020492"/>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TYPES OF CULTURE</a:t>
            </a:r>
            <a:r>
              <a:rPr lang="en-US" sz="6715">
                <a:solidFill>
                  <a:srgbClr val="000000"/>
                </a:solidFill>
                <a:latin typeface="League Spartan"/>
                <a:ea typeface="League Spartan"/>
                <a:cs typeface="League Spartan"/>
                <a:sym typeface="League Spartan"/>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23999"/>
            </a:stretch>
          </a:blipFill>
        </p:spPr>
      </p:sp>
      <p:grpSp>
        <p:nvGrpSpPr>
          <p:cNvPr name="Group 3" id="3"/>
          <p:cNvGrpSpPr/>
          <p:nvPr/>
        </p:nvGrpSpPr>
        <p:grpSpPr>
          <a:xfrm rot="0">
            <a:off x="-709999" y="1829656"/>
            <a:ext cx="19707998" cy="7428644"/>
            <a:chOff x="0" y="0"/>
            <a:chExt cx="5190584" cy="1956515"/>
          </a:xfrm>
        </p:grpSpPr>
        <p:sp>
          <p:nvSpPr>
            <p:cNvPr name="Freeform 4" id="4"/>
            <p:cNvSpPr/>
            <p:nvPr/>
          </p:nvSpPr>
          <p:spPr>
            <a:xfrm flipH="false" flipV="false" rot="0">
              <a:off x="0" y="0"/>
              <a:ext cx="5190584" cy="1956515"/>
            </a:xfrm>
            <a:custGeom>
              <a:avLst/>
              <a:gdLst/>
              <a:ahLst/>
              <a:cxnLst/>
              <a:rect r="r" b="b" t="t" l="l"/>
              <a:pathLst>
                <a:path h="1956515" w="5190584">
                  <a:moveTo>
                    <a:pt x="20034" y="0"/>
                  </a:moveTo>
                  <a:lnTo>
                    <a:pt x="5170550" y="0"/>
                  </a:lnTo>
                  <a:cubicBezTo>
                    <a:pt x="5175863" y="0"/>
                    <a:pt x="5180959" y="2111"/>
                    <a:pt x="5184716" y="5868"/>
                  </a:cubicBezTo>
                  <a:cubicBezTo>
                    <a:pt x="5188473" y="9625"/>
                    <a:pt x="5190584" y="14721"/>
                    <a:pt x="5190584" y="20034"/>
                  </a:cubicBezTo>
                  <a:lnTo>
                    <a:pt x="5190584" y="1936481"/>
                  </a:lnTo>
                  <a:cubicBezTo>
                    <a:pt x="5190584" y="1941794"/>
                    <a:pt x="5188473" y="1946890"/>
                    <a:pt x="5184716" y="1950647"/>
                  </a:cubicBezTo>
                  <a:cubicBezTo>
                    <a:pt x="5180959" y="1954405"/>
                    <a:pt x="5175863" y="1956515"/>
                    <a:pt x="5170550" y="1956515"/>
                  </a:cubicBezTo>
                  <a:lnTo>
                    <a:pt x="20034" y="1956515"/>
                  </a:lnTo>
                  <a:cubicBezTo>
                    <a:pt x="14721" y="1956515"/>
                    <a:pt x="9625" y="1954405"/>
                    <a:pt x="5868" y="1950647"/>
                  </a:cubicBezTo>
                  <a:cubicBezTo>
                    <a:pt x="2111" y="1946890"/>
                    <a:pt x="0" y="1941794"/>
                    <a:pt x="0" y="1936481"/>
                  </a:cubicBezTo>
                  <a:lnTo>
                    <a:pt x="0" y="20034"/>
                  </a:lnTo>
                  <a:cubicBezTo>
                    <a:pt x="0" y="14721"/>
                    <a:pt x="2111" y="9625"/>
                    <a:pt x="5868" y="5868"/>
                  </a:cubicBezTo>
                  <a:cubicBezTo>
                    <a:pt x="9625" y="2111"/>
                    <a:pt x="14721" y="0"/>
                    <a:pt x="20034" y="0"/>
                  </a:cubicBezTo>
                  <a:close/>
                </a:path>
              </a:pathLst>
            </a:custGeom>
            <a:solidFill>
              <a:srgbClr val="FCF5E7"/>
            </a:solidFill>
          </p:spPr>
        </p:sp>
        <p:sp>
          <p:nvSpPr>
            <p:cNvPr name="TextBox 5" id="5"/>
            <p:cNvSpPr txBox="true"/>
            <p:nvPr/>
          </p:nvSpPr>
          <p:spPr>
            <a:xfrm>
              <a:off x="0" y="-47625"/>
              <a:ext cx="5190584" cy="200414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11852325" y="3205331"/>
            <a:ext cx="7020329" cy="4677294"/>
          </a:xfrm>
          <a:custGeom>
            <a:avLst/>
            <a:gdLst/>
            <a:ahLst/>
            <a:cxnLst/>
            <a:rect r="r" b="b" t="t" l="l"/>
            <a:pathLst>
              <a:path h="4677294" w="7020329">
                <a:moveTo>
                  <a:pt x="0" y="0"/>
                </a:moveTo>
                <a:lnTo>
                  <a:pt x="7020329" y="0"/>
                </a:lnTo>
                <a:lnTo>
                  <a:pt x="7020329" y="4677294"/>
                </a:lnTo>
                <a:lnTo>
                  <a:pt x="0" y="4677294"/>
                </a:lnTo>
                <a:lnTo>
                  <a:pt x="0" y="0"/>
                </a:lnTo>
                <a:close/>
              </a:path>
            </a:pathLst>
          </a:custGeom>
          <a:blipFill>
            <a:blip r:embed="rId3"/>
            <a:stretch>
              <a:fillRect l="0" t="0" r="0" b="0"/>
            </a:stretch>
          </a:blipFill>
        </p:spPr>
      </p:sp>
      <p:sp>
        <p:nvSpPr>
          <p:cNvPr name="TextBox 7" id="7"/>
          <p:cNvSpPr txBox="true"/>
          <p:nvPr/>
        </p:nvSpPr>
        <p:spPr>
          <a:xfrm rot="0">
            <a:off x="1449322" y="3357852"/>
            <a:ext cx="10697378" cy="5143500"/>
          </a:xfrm>
          <a:prstGeom prst="rect">
            <a:avLst/>
          </a:prstGeom>
        </p:spPr>
        <p:txBody>
          <a:bodyPr anchor="t" rtlCol="false" tIns="0" lIns="0" bIns="0" rIns="0">
            <a:spAutoFit/>
          </a:bodyPr>
          <a:lstStyle/>
          <a:p>
            <a:pPr algn="l">
              <a:lnSpc>
                <a:spcPts val="4079"/>
              </a:lnSpc>
            </a:pPr>
            <a:r>
              <a:rPr lang="en-US" sz="3399">
                <a:solidFill>
                  <a:srgbClr val="000000"/>
                </a:solidFill>
                <a:latin typeface="PT Serif"/>
                <a:ea typeface="PT Serif"/>
                <a:cs typeface="PT Serif"/>
                <a:sym typeface="PT Serif"/>
              </a:rPr>
              <a:t>•Material culture refers to the physical objects, resources, and spaces that people use to define their culture.</a:t>
            </a:r>
          </a:p>
          <a:p>
            <a:pPr algn="l">
              <a:lnSpc>
                <a:spcPts val="4079"/>
              </a:lnSpc>
            </a:pPr>
            <a:r>
              <a:rPr lang="en-US" sz="3399">
                <a:solidFill>
                  <a:srgbClr val="000000"/>
                </a:solidFill>
                <a:latin typeface="PT Serif"/>
                <a:ea typeface="PT Serif"/>
                <a:cs typeface="PT Serif"/>
                <a:sym typeface="PT Serif"/>
              </a:rPr>
              <a:t>•Examples of material culture include:</a:t>
            </a:r>
          </a:p>
          <a:p>
            <a:pPr algn="l">
              <a:lnSpc>
                <a:spcPts val="4079"/>
              </a:lnSpc>
            </a:pPr>
            <a:r>
              <a:rPr lang="en-US" sz="3399">
                <a:solidFill>
                  <a:srgbClr val="000000"/>
                </a:solidFill>
                <a:latin typeface="PT Serif"/>
                <a:ea typeface="PT Serif"/>
                <a:cs typeface="PT Serif"/>
                <a:sym typeface="PT Serif"/>
              </a:rPr>
              <a:t>•Tools and Technology: Items such as smartphones, cars, or farming equipment.</a:t>
            </a:r>
          </a:p>
          <a:p>
            <a:pPr algn="l">
              <a:lnSpc>
                <a:spcPts val="4079"/>
              </a:lnSpc>
            </a:pPr>
            <a:r>
              <a:rPr lang="en-US" sz="3399">
                <a:solidFill>
                  <a:srgbClr val="000000"/>
                </a:solidFill>
                <a:latin typeface="PT Serif"/>
                <a:ea typeface="PT Serif"/>
                <a:cs typeface="PT Serif"/>
                <a:sym typeface="PT Serif"/>
              </a:rPr>
              <a:t>•Buildings and Architecture: Structures such as homes, offices, temples, and monuments.</a:t>
            </a:r>
          </a:p>
          <a:p>
            <a:pPr algn="l">
              <a:lnSpc>
                <a:spcPts val="4079"/>
              </a:lnSpc>
              <a:spcBef>
                <a:spcPct val="0"/>
              </a:spcBef>
            </a:pPr>
            <a:r>
              <a:rPr lang="en-US" sz="3399">
                <a:solidFill>
                  <a:srgbClr val="000000"/>
                </a:solidFill>
                <a:latin typeface="PT Serif"/>
                <a:ea typeface="PT Serif"/>
                <a:cs typeface="PT Serif"/>
                <a:sym typeface="PT Serif"/>
              </a:rPr>
              <a:t>•Art and Artifacts: Paintings, sculptures, pottery, and jewelry.</a:t>
            </a:r>
          </a:p>
        </p:txBody>
      </p:sp>
      <p:sp>
        <p:nvSpPr>
          <p:cNvPr name="TextBox 8" id="8"/>
          <p:cNvSpPr txBox="true"/>
          <p:nvPr/>
        </p:nvSpPr>
        <p:spPr>
          <a:xfrm rot="0">
            <a:off x="1028700" y="2337359"/>
            <a:ext cx="9938490" cy="1020492"/>
          </a:xfrm>
          <a:prstGeom prst="rect">
            <a:avLst/>
          </a:prstGeom>
        </p:spPr>
        <p:txBody>
          <a:bodyPr anchor="t" rtlCol="false" tIns="0" lIns="0" bIns="0" rIns="0">
            <a:spAutoFit/>
          </a:bodyPr>
          <a:lstStyle/>
          <a:p>
            <a:pPr algn="ctr" marL="0" indent="0" lvl="0">
              <a:lnSpc>
                <a:spcPts val="8058"/>
              </a:lnSpc>
            </a:pPr>
            <a:r>
              <a:rPr lang="en-US" sz="6715">
                <a:solidFill>
                  <a:srgbClr val="000000"/>
                </a:solidFill>
                <a:latin typeface="League Spartan"/>
                <a:ea typeface="League Spartan"/>
                <a:cs typeface="League Spartan"/>
                <a:sym typeface="League Spartan"/>
              </a:rPr>
              <a:t>MATERIAL CULTURE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DAGSNZ4pHWg</dc:identifier>
  <dcterms:modified xsi:type="dcterms:W3CDTF">2011-08-01T06:04:30Z</dcterms:modified>
  <cp:revision>1</cp:revision>
  <dc:title>Identity, Culture, and Social Harmony</dc:title>
</cp:coreProperties>
</file>